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8"/>
  </p:notesMasterIdLst>
  <p:sldIdLst>
    <p:sldId id="3825" r:id="rId5"/>
    <p:sldId id="3826" r:id="rId6"/>
    <p:sldId id="3835" r:id="rId7"/>
    <p:sldId id="3791" r:id="rId8"/>
    <p:sldId id="3828" r:id="rId9"/>
    <p:sldId id="3840" r:id="rId10"/>
    <p:sldId id="3836" r:id="rId11"/>
    <p:sldId id="3837" r:id="rId12"/>
    <p:sldId id="3838" r:id="rId13"/>
    <p:sldId id="3841" r:id="rId14"/>
    <p:sldId id="3829" r:id="rId15"/>
    <p:sldId id="3839" r:id="rId16"/>
    <p:sldId id="383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p:scale>
          <a:sx n="75" d="100"/>
          <a:sy n="75" d="100"/>
        </p:scale>
        <p:origin x="883" y="302"/>
      </p:cViewPr>
      <p:guideLst>
        <p:guide orient="horz" pos="1200"/>
        <p:guide orient="horz" pos="3408"/>
        <p:guide pos="6936"/>
        <p:guide pos="7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11/15/2022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a:xfrm>
            <a:off x="7355840" y="2905760"/>
            <a:ext cx="2804160" cy="1148080"/>
          </a:xfrm>
        </p:spPr>
        <p:txBody>
          <a:bodyPr/>
          <a:lstStyle/>
          <a:p>
            <a:r>
              <a:rPr lang="en-US" dirty="0">
                <a:solidFill>
                  <a:srgbClr val="FFFFFF"/>
                </a:solidFill>
              </a:rPr>
              <a:t>G-MART</a:t>
            </a:r>
            <a:endParaRPr lang="en-US" dirty="0"/>
          </a:p>
        </p:txBody>
      </p:sp>
      <p:sp>
        <p:nvSpPr>
          <p:cNvPr id="6" name="TextBox 5">
            <a:extLst>
              <a:ext uri="{FF2B5EF4-FFF2-40B4-BE49-F238E27FC236}">
                <a16:creationId xmlns:a16="http://schemas.microsoft.com/office/drawing/2014/main" id="{75C2770B-2924-8746-63D5-8E5E2B92AD7B}"/>
              </a:ext>
            </a:extLst>
          </p:cNvPr>
          <p:cNvSpPr txBox="1"/>
          <p:nvPr/>
        </p:nvSpPr>
        <p:spPr>
          <a:xfrm>
            <a:off x="6370854" y="4427621"/>
            <a:ext cx="4774131" cy="1446550"/>
          </a:xfrm>
          <a:prstGeom prst="rect">
            <a:avLst/>
          </a:prstGeom>
          <a:noFill/>
        </p:spPr>
        <p:txBody>
          <a:bodyPr wrap="square" rtlCol="0">
            <a:spAutoFit/>
          </a:bodyPr>
          <a:lstStyle/>
          <a:p>
            <a:pPr algn="ctr"/>
            <a:r>
              <a:rPr lang="en-IN" sz="2200" b="1" u="sng" dirty="0">
                <a:solidFill>
                  <a:schemeClr val="bg1"/>
                </a:solidFill>
                <a:latin typeface="+mj-lt"/>
                <a:cs typeface="Times New Roman" panose="02020603050405020304" pitchFamily="18" charset="0"/>
              </a:rPr>
              <a:t>Team:</a:t>
            </a:r>
          </a:p>
          <a:p>
            <a:r>
              <a:rPr lang="en-IN" sz="2200" b="1" dirty="0">
                <a:solidFill>
                  <a:schemeClr val="bg1"/>
                </a:solidFill>
                <a:latin typeface="+mj-lt"/>
                <a:cs typeface="Times New Roman" panose="02020603050405020304" pitchFamily="18" charset="0"/>
              </a:rPr>
              <a:t>    Shivani Kolanu 	(002647623)</a:t>
            </a:r>
          </a:p>
          <a:p>
            <a:pPr algn="ctr"/>
            <a:r>
              <a:rPr lang="en-IN" sz="2200" b="1" dirty="0">
                <a:solidFill>
                  <a:schemeClr val="bg1"/>
                </a:solidFill>
                <a:latin typeface="+mj-lt"/>
                <a:cs typeface="Times New Roman" panose="02020603050405020304" pitchFamily="18" charset="0"/>
              </a:rPr>
              <a:t>Sai Subhash Manam (002695146)</a:t>
            </a:r>
          </a:p>
          <a:p>
            <a:pPr algn="ctr"/>
            <a:r>
              <a:rPr lang="en-IN" sz="2200" b="1" dirty="0">
                <a:solidFill>
                  <a:schemeClr val="bg1"/>
                </a:solidFill>
                <a:latin typeface="+mj-lt"/>
                <a:cs typeface="Times New Roman" panose="02020603050405020304" pitchFamily="18" charset="0"/>
              </a:rPr>
              <a:t>Sujit Reddy </a:t>
            </a:r>
            <a:r>
              <a:rPr lang="en-IN" sz="2200" b="1" dirty="0" err="1">
                <a:solidFill>
                  <a:schemeClr val="bg1"/>
                </a:solidFill>
                <a:latin typeface="+mj-lt"/>
                <a:cs typeface="Times New Roman" panose="02020603050405020304" pitchFamily="18" charset="0"/>
              </a:rPr>
              <a:t>Gaddam</a:t>
            </a:r>
            <a:r>
              <a:rPr lang="en-IN" sz="2200" b="1" dirty="0">
                <a:solidFill>
                  <a:schemeClr val="bg1"/>
                </a:solidFill>
                <a:latin typeface="+mj-lt"/>
                <a:cs typeface="Times New Roman" panose="02020603050405020304" pitchFamily="18" charset="0"/>
              </a:rPr>
              <a:t> (002713345)</a:t>
            </a:r>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02F4A66-0EAA-7388-F13E-BED26F337A9A}"/>
              </a:ext>
            </a:extLst>
          </p:cNvPr>
          <p:cNvSpPr>
            <a:spLocks noGrp="1"/>
          </p:cNvSpPr>
          <p:nvPr>
            <p:ph type="dt" sz="half" idx="10"/>
          </p:nvPr>
        </p:nvSpPr>
        <p:spPr/>
        <p:txBody>
          <a:bodyPr/>
          <a:lstStyle/>
          <a:p>
            <a:pPr>
              <a:defRPr/>
            </a:pPr>
            <a:r>
              <a:rPr lang="en-US">
                <a:solidFill>
                  <a:prstClr val="black">
                    <a:tint val="75000"/>
                  </a:prstClr>
                </a:solidFill>
              </a:rPr>
              <a:t>9/3/20XX</a:t>
            </a:r>
            <a:endParaRPr lang="en-US" dirty="0">
              <a:solidFill>
                <a:prstClr val="black">
                  <a:tint val="75000"/>
                </a:prstClr>
              </a:solidFill>
            </a:endParaRPr>
          </a:p>
        </p:txBody>
      </p:sp>
      <p:sp>
        <p:nvSpPr>
          <p:cNvPr id="5" name="Footer Placeholder 4">
            <a:extLst>
              <a:ext uri="{FF2B5EF4-FFF2-40B4-BE49-F238E27FC236}">
                <a16:creationId xmlns:a16="http://schemas.microsoft.com/office/drawing/2014/main" id="{09B21303-DEE8-2006-AE3E-214AEF224599}"/>
              </a:ext>
            </a:extLst>
          </p:cNvPr>
          <p:cNvSpPr>
            <a:spLocks noGrp="1"/>
          </p:cNvSpPr>
          <p:nvPr>
            <p:ph type="ftr" sz="quarter" idx="11"/>
          </p:nvPr>
        </p:nvSpPr>
        <p:spPr/>
        <p:txBody>
          <a:bodyPr/>
          <a:lstStyle/>
          <a:p>
            <a:pPr marL="0" marR="0" lvl="0" indent="0" defTabSz="914400" rtl="0" eaLnBrk="1" fontAlgn="auto" latinLnBrk="0" hangingPunct="1">
              <a:spcBef>
                <a:spcPts val="0"/>
              </a:spcBef>
              <a:spcAft>
                <a:spcPts val="600"/>
              </a:spcAft>
              <a:buClrTx/>
              <a:buSzTx/>
              <a:buFontTx/>
              <a:buNone/>
              <a:tabLst/>
              <a:defRPr/>
            </a:pPr>
            <a:r>
              <a:rPr lang="en-US" dirty="0">
                <a:solidFill>
                  <a:prstClr val="black">
                    <a:tint val="75000"/>
                  </a:prstClr>
                </a:solidFill>
                <a:latin typeface="Calibri" panose="020F0502020204030204"/>
              </a:rPr>
              <a:t>G-Mart</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86B6AAE-5941-5AE1-5F8A-DF60C5E03408}"/>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10</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32AD472D-7AD2-764C-1D90-3D5B08748232}"/>
              </a:ext>
            </a:extLst>
          </p:cNvPr>
          <p:cNvSpPr txBox="1">
            <a:spLocks/>
          </p:cNvSpPr>
          <p:nvPr/>
        </p:nvSpPr>
        <p:spPr>
          <a:xfrm>
            <a:off x="935255" y="1023486"/>
            <a:ext cx="4439920" cy="40233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IN" sz="2200" b="1" dirty="0"/>
              <a:t>Customer Module Features:</a:t>
            </a:r>
          </a:p>
          <a:p>
            <a:r>
              <a:rPr lang="en-US" sz="2200" dirty="0">
                <a:latin typeface="Times New Roman" panose="02020603050405020304" pitchFamily="18" charset="0"/>
                <a:cs typeface="Times New Roman" panose="02020603050405020304" pitchFamily="18" charset="0"/>
              </a:rPr>
              <a:t>Secure Login and Registration </a:t>
            </a:r>
          </a:p>
          <a:p>
            <a:r>
              <a:rPr lang="en-US" sz="2200" dirty="0">
                <a:latin typeface="Times New Roman" panose="02020603050405020304" pitchFamily="18" charset="0"/>
                <a:cs typeface="Times New Roman" panose="02020603050405020304" pitchFamily="18" charset="0"/>
              </a:rPr>
              <a:t>List Search Products</a:t>
            </a:r>
          </a:p>
          <a:p>
            <a:r>
              <a:rPr lang="en-US" sz="2200" dirty="0">
                <a:latin typeface="Times New Roman" panose="02020603050405020304" pitchFamily="18" charset="0"/>
                <a:cs typeface="Times New Roman" panose="02020603050405020304" pitchFamily="18" charset="0"/>
              </a:rPr>
              <a:t>Add Product to Shopping Cart </a:t>
            </a:r>
          </a:p>
          <a:p>
            <a:r>
              <a:rPr lang="en-US" sz="2200" dirty="0">
                <a:latin typeface="Times New Roman" panose="02020603050405020304" pitchFamily="18" charset="0"/>
                <a:cs typeface="Times New Roman" panose="02020603050405020304" pitchFamily="18" charset="0"/>
              </a:rPr>
              <a:t>Checkout </a:t>
            </a:r>
          </a:p>
          <a:p>
            <a:r>
              <a:rPr lang="en-US" sz="2200" dirty="0">
                <a:latin typeface="Times New Roman" panose="02020603050405020304" pitchFamily="18" charset="0"/>
                <a:cs typeface="Times New Roman" panose="02020603050405020304" pitchFamily="18" charset="0"/>
              </a:rPr>
              <a:t>List all Orders View orders </a:t>
            </a:r>
          </a:p>
          <a:p>
            <a:r>
              <a:rPr lang="en-US" sz="2200" dirty="0">
                <a:latin typeface="Times New Roman" panose="02020603050405020304" pitchFamily="18" charset="0"/>
                <a:cs typeface="Times New Roman" panose="02020603050405020304" pitchFamily="18" charset="0"/>
              </a:rPr>
              <a:t>Manage Account Credentials </a:t>
            </a:r>
          </a:p>
          <a:p>
            <a:r>
              <a:rPr lang="en-US" sz="2200" dirty="0">
                <a:latin typeface="Times New Roman" panose="02020603050405020304" pitchFamily="18" charset="0"/>
                <a:cs typeface="Times New Roman" panose="02020603050405020304" pitchFamily="18" charset="0"/>
              </a:rPr>
              <a:t>Logout</a:t>
            </a:r>
            <a:endParaRPr lang="en-IN" sz="2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9411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2"/>
          <a:srcRect/>
          <a:stretch/>
        </p:blipFill>
        <p:spPr>
          <a:xfrm>
            <a:off x="0" y="0"/>
            <a:ext cx="12192000" cy="6858000"/>
          </a:xfrm>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a:xfrm>
            <a:off x="3111500" y="319800"/>
            <a:ext cx="5923842" cy="5923842"/>
          </a:xfrm>
        </p:spPr>
        <p:txBody>
          <a:bodyPr/>
          <a:lstStyle/>
          <a:p>
            <a:r>
              <a:rPr lang="en-US" sz="5000" dirty="0">
                <a:latin typeface="Times New Roman" panose="02020603050405020304" pitchFamily="18" charset="0"/>
                <a:cs typeface="Times New Roman" panose="02020603050405020304" pitchFamily="18" charset="0"/>
              </a:rPr>
              <a:t>Demo</a:t>
            </a:r>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Date Placeholder 16">
            <a:extLst>
              <a:ext uri="{FF2B5EF4-FFF2-40B4-BE49-F238E27FC236}">
                <a16:creationId xmlns:a16="http://schemas.microsoft.com/office/drawing/2014/main" id="{629F4044-902D-4034-8E90-44E0F885EEBD}"/>
              </a:ext>
            </a:extLst>
          </p:cNvPr>
          <p:cNvSpPr>
            <a:spLocks noGrp="1"/>
          </p:cNvSpPr>
          <p:nvPr>
            <p:ph type="dt" sz="half" idx="11"/>
          </p:nvPr>
        </p:nvSpPr>
        <p:spPr/>
        <p:txBody>
          <a:bodyPr/>
          <a:lstStyle/>
          <a:p>
            <a:pPr>
              <a:defRPr/>
            </a:pPr>
            <a:r>
              <a:rPr lang="en-US" dirty="0">
                <a:solidFill>
                  <a:prstClr val="black">
                    <a:tint val="75000"/>
                  </a:prstClr>
                </a:solidFill>
              </a:rPr>
              <a:t>11/15/2022</a:t>
            </a:r>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a:lstStyle/>
          <a:p>
            <a:pPr>
              <a:defRPr/>
            </a:pPr>
            <a:r>
              <a:rPr lang="en-US" dirty="0">
                <a:latin typeface="Calibri" panose="020F0502020204030204"/>
              </a:rPr>
              <a:t>G-Mart</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a:lstStyle/>
          <a:p>
            <a:pPr>
              <a:defRPr/>
            </a:pPr>
            <a:fld id="{D76B855D-E9CC-4FF8-AD85-6CDC7B89A0DE}" type="slidenum">
              <a:rPr lang="en-US" smtClean="0">
                <a:latin typeface="Calibri" panose="020F0502020204030204"/>
              </a:rPr>
              <a:pPr>
                <a:defRPr/>
              </a:pPr>
              <a:t>11</a:t>
            </a:fld>
            <a:endParaRPr lang="en-US" dirty="0">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Conclusion</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a:lstStyle/>
          <a:p>
            <a:pPr>
              <a:defRPr/>
            </a:pPr>
            <a:r>
              <a:rPr lang="en-US" dirty="0">
                <a:solidFill>
                  <a:prstClr val="black">
                    <a:tint val="75000"/>
                  </a:prstClr>
                </a:solidFill>
              </a:rPr>
              <a:t>11/15/2022</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a:lstStyle/>
          <a:p>
            <a:pPr marL="0" marR="0" lvl="0" indent="0" defTabSz="914400" rtl="0" eaLnBrk="1" fontAlgn="auto" latinLnBrk="0" hangingPunct="1">
              <a:spcBef>
                <a:spcPts val="0"/>
              </a:spcBef>
              <a:spcAft>
                <a:spcPts val="600"/>
              </a:spcAft>
              <a:buClrTx/>
              <a:buSzTx/>
              <a:buFontTx/>
              <a:buNone/>
              <a:tabLst/>
              <a:defRPr/>
            </a:pPr>
            <a:r>
              <a:rPr lang="en-US" dirty="0">
                <a:solidFill>
                  <a:prstClr val="black">
                    <a:tint val="75000"/>
                  </a:prstClr>
                </a:solidFill>
                <a:latin typeface="Calibri" panose="020F0502020204030204"/>
              </a:rPr>
              <a:t>G-Mart</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12</a:t>
            </a:fld>
            <a:endParaRPr lang="en-US" noProof="0" dirty="0"/>
          </a:p>
        </p:txBody>
      </p:sp>
      <p:sp>
        <p:nvSpPr>
          <p:cNvPr id="3" name="Content Placeholder 4">
            <a:extLst>
              <a:ext uri="{FF2B5EF4-FFF2-40B4-BE49-F238E27FC236}">
                <a16:creationId xmlns:a16="http://schemas.microsoft.com/office/drawing/2014/main" id="{A63B8ECC-278F-A2D3-F974-5BC8BA803E25}"/>
              </a:ext>
            </a:extLst>
          </p:cNvPr>
          <p:cNvSpPr>
            <a:spLocks noGrp="1"/>
          </p:cNvSpPr>
          <p:nvPr>
            <p:ph idx="1"/>
          </p:nvPr>
        </p:nvSpPr>
        <p:spPr>
          <a:xfrm>
            <a:off x="6263640" y="1092708"/>
            <a:ext cx="5093208" cy="4352544"/>
          </a:xfrm>
        </p:spPr>
        <p:txBody>
          <a:bodyPr>
            <a:normAutofit/>
          </a:bodyPr>
          <a:lstStyle/>
          <a:p>
            <a:pPr algn="just"/>
            <a:r>
              <a:rPr lang="en-US" sz="2200" dirty="0">
                <a:latin typeface="Times New Roman" panose="02020603050405020304" pitchFamily="18" charset="0"/>
                <a:cs typeface="Times New Roman" panose="02020603050405020304" pitchFamily="18" charset="0"/>
              </a:rPr>
              <a:t>Consumers now have access to technology that offers a superior online grocery shopping experience, and this trend will only increase in the future. The accessibility of online purchasing has resulted in a better informed consumer who can compare and shop quite easily, without having to invest a lot of time. Thanks to online grocery shopping as many small shops that would never be in business now have access to an excellent market for their business. </a:t>
            </a:r>
          </a:p>
        </p:txBody>
      </p:sp>
    </p:spTree>
    <p:extLst>
      <p:ext uri="{BB962C8B-B14F-4D97-AF65-F5344CB8AC3E}">
        <p14:creationId xmlns:p14="http://schemas.microsoft.com/office/powerpoint/2010/main" val="2742180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a:lstStyle/>
          <a:p>
            <a:pPr>
              <a:defRPr/>
            </a:pPr>
            <a:r>
              <a:rPr lang="en-US" dirty="0">
                <a:solidFill>
                  <a:prstClr val="black">
                    <a:tint val="75000"/>
                  </a:prstClr>
                </a:solidFill>
              </a:rPr>
              <a:t>11/15/2022</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a:lstStyle/>
          <a:p>
            <a:pPr marL="0" marR="0" lvl="0" indent="0" defTabSz="914400" rtl="0" eaLnBrk="1" fontAlgn="auto" latinLnBrk="0" hangingPunct="1">
              <a:spcBef>
                <a:spcPts val="0"/>
              </a:spcBef>
              <a:spcAft>
                <a:spcPts val="600"/>
              </a:spcAft>
              <a:buClrTx/>
              <a:buSzTx/>
              <a:buFontTx/>
              <a:buNone/>
              <a:tabLst/>
              <a:defRPr/>
            </a:pPr>
            <a:r>
              <a:rPr lang="en-US" dirty="0">
                <a:solidFill>
                  <a:prstClr val="black">
                    <a:tint val="75000"/>
                  </a:prstClr>
                </a:solidFill>
                <a:latin typeface="Calibri" panose="020F0502020204030204"/>
              </a:rPr>
              <a:t>G-Mart</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13</a:t>
            </a:fld>
            <a:endParaRPr lang="en-US" noProof="0" dirty="0"/>
          </a:p>
        </p:txBody>
      </p:sp>
      <p:sp>
        <p:nvSpPr>
          <p:cNvPr id="10" name="TextBox 9">
            <a:extLst>
              <a:ext uri="{FF2B5EF4-FFF2-40B4-BE49-F238E27FC236}">
                <a16:creationId xmlns:a16="http://schemas.microsoft.com/office/drawing/2014/main" id="{C078245A-CA76-4750-145F-EAA74F6C3E13}"/>
              </a:ext>
            </a:extLst>
          </p:cNvPr>
          <p:cNvSpPr txBox="1"/>
          <p:nvPr/>
        </p:nvSpPr>
        <p:spPr>
          <a:xfrm>
            <a:off x="6706403" y="4544539"/>
            <a:ext cx="3871762" cy="1200329"/>
          </a:xfrm>
          <a:prstGeom prst="rect">
            <a:avLst/>
          </a:prstGeom>
          <a:noFill/>
        </p:spPr>
        <p:txBody>
          <a:bodyPr wrap="square">
            <a:spAutoFit/>
          </a:bodyPr>
          <a:lstStyle/>
          <a:p>
            <a:pPr algn="ctr"/>
            <a:r>
              <a:rPr lang="en-IN" sz="1800" b="1" u="sng" dirty="0">
                <a:latin typeface="+mj-lt"/>
                <a:cs typeface="Times New Roman" panose="02020603050405020304" pitchFamily="18" charset="0"/>
              </a:rPr>
              <a:t>Team:</a:t>
            </a:r>
          </a:p>
          <a:p>
            <a:r>
              <a:rPr lang="en-IN" sz="1800" b="1" dirty="0">
                <a:latin typeface="+mj-lt"/>
                <a:cs typeface="Times New Roman" panose="02020603050405020304" pitchFamily="18" charset="0"/>
              </a:rPr>
              <a:t>Shivani </a:t>
            </a:r>
            <a:r>
              <a:rPr lang="en-IN" sz="1800" b="1" dirty="0" err="1">
                <a:latin typeface="+mj-lt"/>
                <a:cs typeface="Times New Roman" panose="02020603050405020304" pitchFamily="18" charset="0"/>
              </a:rPr>
              <a:t>Kolanu</a:t>
            </a:r>
            <a:r>
              <a:rPr lang="en-IN" sz="1800" b="1" dirty="0">
                <a:latin typeface="+mj-lt"/>
                <a:cs typeface="Times New Roman" panose="02020603050405020304" pitchFamily="18" charset="0"/>
              </a:rPr>
              <a:t>         (002647623)</a:t>
            </a:r>
          </a:p>
          <a:p>
            <a:r>
              <a:rPr lang="en-IN" sz="1800" b="1" dirty="0">
                <a:latin typeface="+mj-lt"/>
                <a:cs typeface="Times New Roman" panose="02020603050405020304" pitchFamily="18" charset="0"/>
              </a:rPr>
              <a:t>Sai Subhash Manam (002695146)</a:t>
            </a:r>
          </a:p>
          <a:p>
            <a:r>
              <a:rPr lang="en-IN" sz="1800" b="1" dirty="0">
                <a:latin typeface="+mj-lt"/>
                <a:cs typeface="Times New Roman" panose="02020603050405020304" pitchFamily="18" charset="0"/>
              </a:rPr>
              <a:t>Sujit Reddy </a:t>
            </a:r>
            <a:r>
              <a:rPr lang="en-IN" sz="1800" b="1" dirty="0" err="1">
                <a:latin typeface="+mj-lt"/>
                <a:cs typeface="Times New Roman" panose="02020603050405020304" pitchFamily="18" charset="0"/>
              </a:rPr>
              <a:t>Gaddam</a:t>
            </a:r>
            <a:r>
              <a:rPr lang="en-IN" sz="1800" b="1" dirty="0">
                <a:latin typeface="+mj-lt"/>
                <a:cs typeface="Times New Roman" panose="02020603050405020304" pitchFamily="18" charset="0"/>
              </a:rPr>
              <a:t> (002713345)</a:t>
            </a:r>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descr="Fruits and vegetables in bags">
            <a:extLst>
              <a:ext uri="{FF2B5EF4-FFF2-40B4-BE49-F238E27FC236}">
                <a16:creationId xmlns:a16="http://schemas.microsoft.com/office/drawing/2014/main" id="{9B20FB74-1751-83A0-5029-D5D56F112F5C}"/>
              </a:ext>
            </a:extLst>
          </p:cNvPr>
          <p:cNvPicPr>
            <a:picLocks noChangeAspect="1"/>
          </p:cNvPicPr>
          <p:nvPr/>
        </p:nvPicPr>
        <p:blipFill rotWithShape="1">
          <a:blip r:embed="rId2"/>
          <a:srcRect l="40307" r="12432" b="-1"/>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4" name="!!Arc">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a:xfrm>
            <a:off x="6695440" y="638175"/>
            <a:ext cx="2699172" cy="1325563"/>
          </a:xfrm>
        </p:spPr>
        <p:txBody>
          <a:bodyPr>
            <a:normAutofit/>
          </a:bodyPr>
          <a:lstStyle/>
          <a:p>
            <a:r>
              <a:rPr lang="en-US" dirty="0">
                <a:solidFill>
                  <a:schemeClr val="tx1"/>
                </a:solidFill>
              </a:rPr>
              <a:t>OUTLINE</a:t>
            </a:r>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a:xfrm>
            <a:off x="5552728" y="2252663"/>
            <a:ext cx="5721484" cy="1851025"/>
          </a:xfrm>
        </p:spPr>
        <p:txBody>
          <a:bodyPr>
            <a:normAutofit/>
          </a:bodyPr>
          <a:lstStyle/>
          <a:p>
            <a:pPr marL="0" indent="0" algn="just">
              <a:buNone/>
            </a:pPr>
            <a:r>
              <a:rPr lang="en-US" sz="2200" dirty="0">
                <a:latin typeface="Times New Roman" panose="02020603050405020304" pitchFamily="18" charset="0"/>
                <a:cs typeface="Times New Roman" panose="02020603050405020304" pitchFamily="18" charset="0"/>
              </a:rPr>
              <a:t>G-Mart is an online grocery management system, intended to provide comfort and convenance to the customers, by providing a way to order the groceries  from the comfort of their homes.</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a:xfrm>
            <a:off x="5827047" y="6356350"/>
            <a:ext cx="3944913" cy="365125"/>
          </a:xfrm>
        </p:spPr>
        <p:txBody>
          <a:bodyPr>
            <a:normAutofit/>
          </a:bodyPr>
          <a:lstStyle/>
          <a:p>
            <a:pPr marL="0" marR="0" lvl="0" indent="0" algn="l" defTabSz="914400" rtl="0" eaLnBrk="1" fontAlgn="auto" latinLnBrk="0" hangingPunct="1">
              <a:spcBef>
                <a:spcPts val="0"/>
              </a:spcBef>
              <a:spcAft>
                <a:spcPts val="600"/>
              </a:spcAft>
              <a:buClrTx/>
              <a:buSzTx/>
              <a:buFontTx/>
              <a:buNone/>
              <a:tabLst/>
              <a:defRPr/>
            </a:pPr>
            <a:r>
              <a:rPr lang="en-US" dirty="0">
                <a:solidFill>
                  <a:prstClr val="black">
                    <a:tint val="75000"/>
                  </a:prstClr>
                </a:solidFill>
                <a:latin typeface="Calibri" panose="020F0502020204030204"/>
              </a:rPr>
              <a:t>G-Mart</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a:xfrm>
            <a:off x="10047382" y="6356350"/>
            <a:ext cx="1306417" cy="365125"/>
          </a:xfrm>
        </p:spPr>
        <p:txBody>
          <a:bodyPr>
            <a:normAutofit/>
          </a:bodyPr>
          <a:lstStyle/>
          <a:p>
            <a:pPr marL="0" marR="0" lvl="0" indent="0" defTabSz="914400" rtl="0" eaLnBrk="1" fontAlgn="auto" latinLnBrk="0" hangingPunct="1">
              <a:spcBef>
                <a:spcPts val="0"/>
              </a:spcBef>
              <a:spcAft>
                <a:spcPts val="600"/>
              </a:spcAft>
              <a:buClrTx/>
              <a:buSzTx/>
              <a:buFontTx/>
              <a:buNone/>
              <a:tabLst/>
              <a:defRPr/>
            </a:pPr>
            <a:fld id="{D76B855D-E9CC-4FF8-AD85-6CDC7B89A0DE}" type="slidenum">
              <a:rPr kumimoji="0" lang="en-US" b="0" i="0" u="none" strike="noStrike" kern="1200" cap="none" spc="0" normalizeH="0" baseline="0" noProof="0">
                <a:ln>
                  <a:noFill/>
                </a:ln>
                <a:solidFill>
                  <a:prstClr val="black">
                    <a:tint val="75000"/>
                  </a:prstClr>
                </a:solidFill>
                <a:effectLst/>
                <a:uLnTx/>
                <a:uFillTx/>
                <a:latin typeface="Calibri" panose="020F0502020204030204"/>
                <a:ea typeface="+mn-ea"/>
                <a:cs typeface="+mn-cs"/>
              </a:rPr>
              <a:pPr marL="0" marR="0" lvl="0" indent="0" defTabSz="914400" rtl="0" eaLnBrk="1" fontAlgn="auto" latinLnBrk="0" hangingPunct="1">
                <a:spcBef>
                  <a:spcPts val="0"/>
                </a:spcBef>
                <a:spcAft>
                  <a:spcPts val="600"/>
                </a:spcAft>
                <a:buClrTx/>
                <a:buSzTx/>
                <a:buFontTx/>
                <a:buNone/>
                <a:tabLst/>
                <a:defRPr/>
              </a:pPr>
              <a:t>2</a:t>
            </a:fld>
            <a:endParaRPr kumimoji="0" lang="en-US"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FF90A-168C-0FC0-F166-CDE95A419B59}"/>
              </a:ext>
            </a:extLst>
          </p:cNvPr>
          <p:cNvSpPr>
            <a:spLocks noGrp="1"/>
          </p:cNvSpPr>
          <p:nvPr>
            <p:ph type="title"/>
          </p:nvPr>
        </p:nvSpPr>
        <p:spPr/>
        <p:txBody>
          <a:bodyPr/>
          <a:lstStyle/>
          <a:p>
            <a:r>
              <a:rPr lang="en-IN" dirty="0"/>
              <a:t>ABSTRACT</a:t>
            </a:r>
          </a:p>
        </p:txBody>
      </p:sp>
      <p:sp>
        <p:nvSpPr>
          <p:cNvPr id="3" name="Content Placeholder 2">
            <a:extLst>
              <a:ext uri="{FF2B5EF4-FFF2-40B4-BE49-F238E27FC236}">
                <a16:creationId xmlns:a16="http://schemas.microsoft.com/office/drawing/2014/main" id="{FC47D931-51A4-2554-DC09-F847B2BBAD02}"/>
              </a:ext>
            </a:extLst>
          </p:cNvPr>
          <p:cNvSpPr>
            <a:spLocks noGrp="1"/>
          </p:cNvSpPr>
          <p:nvPr>
            <p:ph idx="1"/>
          </p:nvPr>
        </p:nvSpPr>
        <p:spPr>
          <a:xfrm>
            <a:off x="5788152" y="1527048"/>
            <a:ext cx="5111496" cy="4294632"/>
          </a:xfrm>
        </p:spPr>
        <p:txBody>
          <a:bodyPr>
            <a:normAutofit/>
          </a:bodyPr>
          <a:lstStyle/>
          <a:p>
            <a:pPr algn="just"/>
            <a:r>
              <a:rPr lang="en-US" sz="2200" dirty="0">
                <a:latin typeface="Times New Roman" panose="02020603050405020304" pitchFamily="18" charset="0"/>
                <a:cs typeface="Times New Roman" panose="02020603050405020304" pitchFamily="18" charset="0"/>
              </a:rPr>
              <a:t>G-Mart provides user-friendly interface for people who want to buy groceries online and get them delivered home. On an everyday basis, people have to use a grocery shop to get their livelihood items. To buy the necessary products, people visit a grocery shop to collect the products from different shelves and then pay for the items and checkout. But many times, this process does not seem very convenient. In their busy schedule they always forget to make time for grocery shopping.</a:t>
            </a:r>
            <a:endParaRPr lang="en-IN" sz="22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CE3294E3-769F-A61E-8248-66FDA148B5FC}"/>
              </a:ext>
            </a:extLst>
          </p:cNvPr>
          <p:cNvSpPr>
            <a:spLocks noGrp="1"/>
          </p:cNvSpPr>
          <p:nvPr>
            <p:ph type="dt" sz="half" idx="10"/>
          </p:nvPr>
        </p:nvSpPr>
        <p:spPr/>
        <p:txBody>
          <a:bodyPr/>
          <a:lstStyle/>
          <a:p>
            <a:pPr>
              <a:defRPr/>
            </a:pPr>
            <a:r>
              <a:rPr lang="en-US" dirty="0">
                <a:solidFill>
                  <a:prstClr val="black">
                    <a:tint val="75000"/>
                  </a:prstClr>
                </a:solidFill>
              </a:rPr>
              <a:t>11/15/2022</a:t>
            </a:r>
          </a:p>
        </p:txBody>
      </p:sp>
      <p:sp>
        <p:nvSpPr>
          <p:cNvPr id="5" name="Footer Placeholder 4">
            <a:extLst>
              <a:ext uri="{FF2B5EF4-FFF2-40B4-BE49-F238E27FC236}">
                <a16:creationId xmlns:a16="http://schemas.microsoft.com/office/drawing/2014/main" id="{87ECD29C-0B43-3700-EE96-0AA489E4A7F4}"/>
              </a:ext>
            </a:extLst>
          </p:cNvPr>
          <p:cNvSpPr>
            <a:spLocks noGrp="1"/>
          </p:cNvSpPr>
          <p:nvPr>
            <p:ph type="ftr" sz="quarter" idx="11"/>
          </p:nvPr>
        </p:nvSpPr>
        <p:spPr/>
        <p:txBody>
          <a:bodyPr/>
          <a:lstStyle/>
          <a:p>
            <a:pPr marL="0" marR="0" lvl="0" indent="0" defTabSz="914400" rtl="0" eaLnBrk="1" fontAlgn="auto" latinLnBrk="0" hangingPunct="1">
              <a:spcBef>
                <a:spcPts val="0"/>
              </a:spcBef>
              <a:spcAft>
                <a:spcPts val="600"/>
              </a:spcAft>
              <a:buClrTx/>
              <a:buSzTx/>
              <a:buFontTx/>
              <a:buNone/>
              <a:tabLst/>
              <a:defRPr/>
            </a:pPr>
            <a:r>
              <a:rPr lang="en-US" dirty="0">
                <a:solidFill>
                  <a:prstClr val="black">
                    <a:tint val="75000"/>
                  </a:prstClr>
                </a:solidFill>
                <a:latin typeface="Calibri" panose="020F0502020204030204"/>
              </a:rPr>
              <a:t>G-Mart</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2252BF78-9859-7D8A-92B6-61D153A68E86}"/>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3</a:t>
            </a:fld>
            <a:endParaRPr lang="en-US" dirty="0">
              <a:solidFill>
                <a:prstClr val="black">
                  <a:tint val="75000"/>
                </a:prstClr>
              </a:solidFill>
            </a:endParaRPr>
          </a:p>
        </p:txBody>
      </p:sp>
    </p:spTree>
    <p:extLst>
      <p:ext uri="{BB962C8B-B14F-4D97-AF65-F5344CB8AC3E}">
        <p14:creationId xmlns:p14="http://schemas.microsoft.com/office/powerpoint/2010/main" val="1209956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a:lstStyle/>
          <a:p>
            <a:r>
              <a:rPr lang="en-US" dirty="0"/>
              <a:t>Introduction</a:t>
            </a:r>
          </a:p>
        </p:txBody>
      </p:sp>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a:lstStyle/>
          <a:p>
            <a:pPr>
              <a:defRPr/>
            </a:pPr>
            <a:r>
              <a:rPr lang="en-US" dirty="0">
                <a:solidFill>
                  <a:prstClr val="black">
                    <a:tint val="75000"/>
                  </a:prstClr>
                </a:solidFill>
              </a:rPr>
              <a:t>11/15/2022</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a:lstStyle/>
          <a:p>
            <a:pPr marL="0" marR="0" lvl="0" indent="0" defTabSz="914400" rtl="0" eaLnBrk="1" fontAlgn="auto" latinLnBrk="0" hangingPunct="1">
              <a:spcBef>
                <a:spcPts val="0"/>
              </a:spcBef>
              <a:spcAft>
                <a:spcPts val="600"/>
              </a:spcAft>
              <a:buClrTx/>
              <a:buSzTx/>
              <a:buFontTx/>
              <a:buNone/>
              <a:tabLst/>
              <a:defRPr/>
            </a:pPr>
            <a:r>
              <a:rPr lang="en-US" dirty="0">
                <a:solidFill>
                  <a:prstClr val="black">
                    <a:tint val="75000"/>
                  </a:prstClr>
                </a:solidFill>
                <a:latin typeface="Calibri" panose="020F0502020204030204"/>
              </a:rPr>
              <a:t>G-Mart</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C24D15F-B1DF-823A-2210-145F637A7334}"/>
              </a:ext>
            </a:extLst>
          </p:cNvPr>
          <p:cNvSpPr>
            <a:spLocks noGrp="1"/>
          </p:cNvSpPr>
          <p:nvPr>
            <p:ph idx="1"/>
          </p:nvPr>
        </p:nvSpPr>
        <p:spPr>
          <a:xfrm>
            <a:off x="1179576" y="1911096"/>
            <a:ext cx="9590024" cy="3859742"/>
          </a:xfrm>
        </p:spPr>
        <p:txBody>
          <a:bodyPr>
            <a:normAutofit/>
          </a:bodyPr>
          <a:lstStyle/>
          <a:p>
            <a:pPr marL="0" indent="0" algn="just">
              <a:buNone/>
            </a:pPr>
            <a:r>
              <a:rPr lang="en-US" sz="2200" dirty="0">
                <a:latin typeface="Times New Roman" panose="02020603050405020304" pitchFamily="18" charset="0"/>
                <a:cs typeface="Times New Roman" panose="02020603050405020304" pitchFamily="18" charset="0"/>
              </a:rPr>
              <a:t>In this web application, user need to login into the application in order to buy and get the items delivered. Users can add the items into the cart and finally check out when ready. Users will also have an option to add items to the cart and come back later to buy them. All these functionalities would be handled backend in the database where it will consist of different tables and different schemas. The database is going to play a vital role in this web application as it makes it possible for end users to create, protect, read, update and delete data systematically.</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19213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319272" y="2794000"/>
            <a:ext cx="5559552" cy="1101344"/>
          </a:xfrm>
        </p:spPr>
        <p:txBody>
          <a:bodyPr/>
          <a:lstStyle/>
          <a:p>
            <a:r>
              <a:rPr lang="en-US" dirty="0">
                <a:solidFill>
                  <a:srgbClr val="FFFFFF"/>
                </a:solidFill>
              </a:rPr>
              <a:t>DESIGN</a:t>
            </a:r>
            <a:endParaRPr lang="en-US" dirty="0"/>
          </a:p>
        </p:txBody>
      </p:sp>
    </p:spTree>
    <p:extLst>
      <p:ext uri="{BB962C8B-B14F-4D97-AF65-F5344CB8AC3E}">
        <p14:creationId xmlns:p14="http://schemas.microsoft.com/office/powerpoint/2010/main" val="4283594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9" y="365126"/>
            <a:ext cx="2425272" cy="799532"/>
          </a:xfrm>
        </p:spPr>
        <p:txBody>
          <a:bodyPr>
            <a:normAutofit/>
          </a:bodyPr>
          <a:lstStyle/>
          <a:p>
            <a:r>
              <a:rPr lang="en-US" sz="2500" dirty="0"/>
              <a:t>Schema Diagram</a:t>
            </a:r>
          </a:p>
        </p:txBody>
      </p:sp>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a:lstStyle/>
          <a:p>
            <a:pPr>
              <a:defRPr/>
            </a:pPr>
            <a:r>
              <a:rPr lang="en-US" dirty="0">
                <a:solidFill>
                  <a:prstClr val="black">
                    <a:tint val="75000"/>
                  </a:prstClr>
                </a:solidFill>
              </a:rPr>
              <a:t>11/15/2022</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a:lstStyle/>
          <a:p>
            <a:pPr marL="0" marR="0" lvl="0" indent="0" defTabSz="914400" rtl="0" eaLnBrk="1" fontAlgn="auto" latinLnBrk="0" hangingPunct="1">
              <a:spcBef>
                <a:spcPts val="0"/>
              </a:spcBef>
              <a:spcAft>
                <a:spcPts val="600"/>
              </a:spcAft>
              <a:buClrTx/>
              <a:buSzTx/>
              <a:buFontTx/>
              <a:buNone/>
              <a:tabLst/>
              <a:defRPr/>
            </a:pPr>
            <a:r>
              <a:rPr lang="en-US" dirty="0">
                <a:solidFill>
                  <a:prstClr val="black">
                    <a:tint val="75000"/>
                  </a:prstClr>
                </a:solidFill>
                <a:latin typeface="Calibri" panose="020F0502020204030204"/>
              </a:rPr>
              <a:t>G-Mart</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4" name="Content Placeholder 3">
            <a:extLst>
              <a:ext uri="{FF2B5EF4-FFF2-40B4-BE49-F238E27FC236}">
                <a16:creationId xmlns:a16="http://schemas.microsoft.com/office/drawing/2014/main" id="{E19B4D07-7732-5484-6FC0-0649A6F7B9B6}"/>
              </a:ext>
            </a:extLst>
          </p:cNvPr>
          <p:cNvPicPr>
            <a:picLocks noGrp="1" noChangeAspect="1"/>
          </p:cNvPicPr>
          <p:nvPr>
            <p:ph idx="1"/>
          </p:nvPr>
        </p:nvPicPr>
        <p:blipFill>
          <a:blip r:embed="rId2"/>
          <a:stretch>
            <a:fillRect/>
          </a:stretch>
        </p:blipFill>
        <p:spPr>
          <a:xfrm>
            <a:off x="3581400" y="754011"/>
            <a:ext cx="5235342" cy="5602340"/>
          </a:xfrm>
        </p:spPr>
      </p:pic>
    </p:spTree>
    <p:extLst>
      <p:ext uri="{BB962C8B-B14F-4D97-AF65-F5344CB8AC3E}">
        <p14:creationId xmlns:p14="http://schemas.microsoft.com/office/powerpoint/2010/main" val="556718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FF90A-168C-0FC0-F166-CDE95A419B59}"/>
              </a:ext>
            </a:extLst>
          </p:cNvPr>
          <p:cNvSpPr>
            <a:spLocks noGrp="1"/>
          </p:cNvSpPr>
          <p:nvPr>
            <p:ph type="title"/>
          </p:nvPr>
        </p:nvSpPr>
        <p:spPr/>
        <p:txBody>
          <a:bodyPr/>
          <a:lstStyle/>
          <a:p>
            <a:r>
              <a:rPr lang="en-IN" dirty="0"/>
              <a:t>Design Tools</a:t>
            </a:r>
          </a:p>
        </p:txBody>
      </p:sp>
      <p:sp>
        <p:nvSpPr>
          <p:cNvPr id="3" name="Content Placeholder 2">
            <a:extLst>
              <a:ext uri="{FF2B5EF4-FFF2-40B4-BE49-F238E27FC236}">
                <a16:creationId xmlns:a16="http://schemas.microsoft.com/office/drawing/2014/main" id="{FC47D931-51A4-2554-DC09-F847B2BBAD02}"/>
              </a:ext>
            </a:extLst>
          </p:cNvPr>
          <p:cNvSpPr>
            <a:spLocks noGrp="1"/>
          </p:cNvSpPr>
          <p:nvPr>
            <p:ph idx="1"/>
          </p:nvPr>
        </p:nvSpPr>
        <p:spPr>
          <a:xfrm>
            <a:off x="5788152" y="1527048"/>
            <a:ext cx="5111496" cy="4294632"/>
          </a:xfrm>
        </p:spPr>
        <p:txBody>
          <a:bodyPr>
            <a:normAutofit/>
          </a:bodyPr>
          <a:lstStyle/>
          <a:p>
            <a:pPr marL="342900" indent="-342900" algn="just">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XAMPP</a:t>
            </a:r>
          </a:p>
          <a:p>
            <a:pPr marL="342900" indent="-342900" algn="just">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SQLite</a:t>
            </a:r>
          </a:p>
          <a:p>
            <a:pPr marL="342900" indent="-342900" algn="just">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DBeaver</a:t>
            </a:r>
          </a:p>
          <a:p>
            <a:pPr marL="342900" indent="-342900" algn="just">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HTML </a:t>
            </a:r>
          </a:p>
          <a:p>
            <a:pPr marL="342900" indent="-342900" algn="just">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CSS</a:t>
            </a:r>
          </a:p>
          <a:p>
            <a:pPr marL="342900" indent="-342900" algn="just">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PHP</a:t>
            </a:r>
          </a:p>
          <a:p>
            <a:pPr marL="342900" indent="-342900" algn="just">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JavaScript</a:t>
            </a:r>
          </a:p>
        </p:txBody>
      </p:sp>
      <p:sp>
        <p:nvSpPr>
          <p:cNvPr id="4" name="Date Placeholder 3">
            <a:extLst>
              <a:ext uri="{FF2B5EF4-FFF2-40B4-BE49-F238E27FC236}">
                <a16:creationId xmlns:a16="http://schemas.microsoft.com/office/drawing/2014/main" id="{CE3294E3-769F-A61E-8248-66FDA148B5FC}"/>
              </a:ext>
            </a:extLst>
          </p:cNvPr>
          <p:cNvSpPr>
            <a:spLocks noGrp="1"/>
          </p:cNvSpPr>
          <p:nvPr>
            <p:ph type="dt" sz="half" idx="10"/>
          </p:nvPr>
        </p:nvSpPr>
        <p:spPr/>
        <p:txBody>
          <a:bodyPr/>
          <a:lstStyle/>
          <a:p>
            <a:pPr>
              <a:defRPr/>
            </a:pPr>
            <a:r>
              <a:rPr lang="en-US" dirty="0">
                <a:solidFill>
                  <a:prstClr val="black">
                    <a:tint val="75000"/>
                  </a:prstClr>
                </a:solidFill>
              </a:rPr>
              <a:t>11/15/2022</a:t>
            </a:r>
          </a:p>
        </p:txBody>
      </p:sp>
      <p:sp>
        <p:nvSpPr>
          <p:cNvPr id="5" name="Footer Placeholder 4">
            <a:extLst>
              <a:ext uri="{FF2B5EF4-FFF2-40B4-BE49-F238E27FC236}">
                <a16:creationId xmlns:a16="http://schemas.microsoft.com/office/drawing/2014/main" id="{87ECD29C-0B43-3700-EE96-0AA489E4A7F4}"/>
              </a:ext>
            </a:extLst>
          </p:cNvPr>
          <p:cNvSpPr>
            <a:spLocks noGrp="1"/>
          </p:cNvSpPr>
          <p:nvPr>
            <p:ph type="ftr" sz="quarter" idx="11"/>
          </p:nvPr>
        </p:nvSpPr>
        <p:spPr/>
        <p:txBody>
          <a:bodyPr/>
          <a:lstStyle/>
          <a:p>
            <a:pPr marL="0" marR="0" lvl="0" indent="0" defTabSz="914400" rtl="0" eaLnBrk="1" fontAlgn="auto" latinLnBrk="0" hangingPunct="1">
              <a:spcBef>
                <a:spcPts val="0"/>
              </a:spcBef>
              <a:spcAft>
                <a:spcPts val="600"/>
              </a:spcAft>
              <a:buClrTx/>
              <a:buSzTx/>
              <a:buFontTx/>
              <a:buNone/>
              <a:tabLst/>
              <a:defRPr/>
            </a:pPr>
            <a:r>
              <a:rPr lang="en-US" dirty="0">
                <a:solidFill>
                  <a:prstClr val="black">
                    <a:tint val="75000"/>
                  </a:prstClr>
                </a:solidFill>
                <a:latin typeface="Calibri" panose="020F0502020204030204"/>
              </a:rPr>
              <a:t>G-Mart</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2252BF78-9859-7D8A-92B6-61D153A68E86}"/>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7</a:t>
            </a:fld>
            <a:endParaRPr lang="en-US" dirty="0">
              <a:solidFill>
                <a:prstClr val="black">
                  <a:tint val="75000"/>
                </a:prstClr>
              </a:solidFill>
            </a:endParaRPr>
          </a:p>
        </p:txBody>
      </p:sp>
    </p:spTree>
    <p:extLst>
      <p:ext uri="{BB962C8B-B14F-4D97-AF65-F5344CB8AC3E}">
        <p14:creationId xmlns:p14="http://schemas.microsoft.com/office/powerpoint/2010/main" val="1615459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a:lstStyle/>
          <a:p>
            <a:r>
              <a:rPr lang="en-US" dirty="0"/>
              <a:t>Implementation</a:t>
            </a:r>
          </a:p>
        </p:txBody>
      </p:sp>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a:lstStyle/>
          <a:p>
            <a:pPr>
              <a:defRPr/>
            </a:pPr>
            <a:r>
              <a:rPr lang="en-US" dirty="0">
                <a:solidFill>
                  <a:prstClr val="black">
                    <a:tint val="75000"/>
                  </a:prstClr>
                </a:solidFill>
              </a:rPr>
              <a:t>11/15/2022</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a:lstStyle/>
          <a:p>
            <a:pPr marL="0" marR="0" lvl="0" indent="0" defTabSz="914400" rtl="0" eaLnBrk="1" fontAlgn="auto" latinLnBrk="0" hangingPunct="1">
              <a:spcBef>
                <a:spcPts val="0"/>
              </a:spcBef>
              <a:spcAft>
                <a:spcPts val="600"/>
              </a:spcAft>
              <a:buClrTx/>
              <a:buSzTx/>
              <a:buFontTx/>
              <a:buNone/>
              <a:tabLst/>
              <a:defRPr/>
            </a:pPr>
            <a:r>
              <a:rPr lang="en-US" dirty="0">
                <a:solidFill>
                  <a:prstClr val="black">
                    <a:tint val="75000"/>
                  </a:prstClr>
                </a:solidFill>
                <a:latin typeface="Calibri" panose="020F0502020204030204"/>
              </a:rPr>
              <a:t>G-Mart</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C24D15F-B1DF-823A-2210-145F637A7334}"/>
              </a:ext>
            </a:extLst>
          </p:cNvPr>
          <p:cNvSpPr>
            <a:spLocks noGrp="1"/>
          </p:cNvSpPr>
          <p:nvPr>
            <p:ph idx="1"/>
          </p:nvPr>
        </p:nvSpPr>
        <p:spPr>
          <a:xfrm>
            <a:off x="1179576" y="1911096"/>
            <a:ext cx="9590024" cy="3859742"/>
          </a:xfrm>
        </p:spPr>
        <p:txBody>
          <a:bodyPr>
            <a:normAutofit/>
          </a:bodyPr>
          <a:lstStyle/>
          <a:p>
            <a:pPr marL="0" indent="0" algn="just">
              <a:buNone/>
            </a:pPr>
            <a:r>
              <a:rPr lang="en-US" sz="2200" dirty="0">
                <a:latin typeface="Times New Roman" panose="02020603050405020304" pitchFamily="18" charset="0"/>
                <a:cs typeface="Times New Roman" panose="02020603050405020304" pitchFamily="18" charset="0"/>
              </a:rPr>
              <a:t>The Admin and Customer modules make up the two sections of this web application. G-Mart can handle all of their products, stocks, and customer orders using the Admin Module on the system side. Customers and visitors can browse, explore, add things to their carts, and place orders on the Customer Module side of the website. The system will automatically add a delivery fee to the total that the consumer must pay at delivery when they check out.</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8734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327898-1AE3-9D89-22C4-03E6BFA7540F}"/>
              </a:ext>
            </a:extLst>
          </p:cNvPr>
          <p:cNvSpPr>
            <a:spLocks noGrp="1"/>
          </p:cNvSpPr>
          <p:nvPr>
            <p:ph idx="1"/>
          </p:nvPr>
        </p:nvSpPr>
        <p:spPr>
          <a:xfrm>
            <a:off x="986536" y="975360"/>
            <a:ext cx="4357624" cy="4104598"/>
          </a:xfrm>
        </p:spPr>
        <p:txBody>
          <a:bodyPr>
            <a:normAutofit fontScale="92500" lnSpcReduction="10000"/>
          </a:bodyPr>
          <a:lstStyle/>
          <a:p>
            <a:pPr marL="0" indent="0">
              <a:buNone/>
            </a:pPr>
            <a:r>
              <a:rPr lang="en-IN" b="1" dirty="0"/>
              <a:t>Admin Module Features:</a:t>
            </a:r>
          </a:p>
          <a:p>
            <a:r>
              <a:rPr lang="en-US" sz="2400" dirty="0">
                <a:latin typeface="Times New Roman" panose="02020603050405020304" pitchFamily="18" charset="0"/>
                <a:cs typeface="Times New Roman" panose="02020603050405020304" pitchFamily="18" charset="0"/>
              </a:rPr>
              <a:t>Secure Login</a:t>
            </a:r>
          </a:p>
          <a:p>
            <a:r>
              <a:rPr lang="en-US" sz="2400" dirty="0">
                <a:latin typeface="Times New Roman" panose="02020603050405020304" pitchFamily="18" charset="0"/>
                <a:cs typeface="Times New Roman" panose="02020603050405020304" pitchFamily="18" charset="0"/>
              </a:rPr>
              <a:t>Home Page</a:t>
            </a:r>
          </a:p>
          <a:p>
            <a:r>
              <a:rPr lang="en-US" sz="2400" dirty="0">
                <a:latin typeface="Times New Roman" panose="02020603050405020304" pitchFamily="18" charset="0"/>
                <a:cs typeface="Times New Roman" panose="02020603050405020304" pitchFamily="18" charset="0"/>
              </a:rPr>
              <a:t>Manage Category List </a:t>
            </a:r>
          </a:p>
          <a:p>
            <a:r>
              <a:rPr lang="en-US" sz="2400" dirty="0">
                <a:latin typeface="Times New Roman" panose="02020603050405020304" pitchFamily="18" charset="0"/>
                <a:cs typeface="Times New Roman" panose="02020603050405020304" pitchFamily="18" charset="0"/>
              </a:rPr>
              <a:t>Manage Product List </a:t>
            </a:r>
          </a:p>
          <a:p>
            <a:r>
              <a:rPr lang="en-US" sz="2400" dirty="0">
                <a:latin typeface="Times New Roman" panose="02020603050405020304" pitchFamily="18" charset="0"/>
                <a:cs typeface="Times New Roman" panose="02020603050405020304" pitchFamily="18" charset="0"/>
              </a:rPr>
              <a:t>Regulate Order List </a:t>
            </a:r>
          </a:p>
          <a:p>
            <a:r>
              <a:rPr lang="en-US" sz="2400" dirty="0">
                <a:latin typeface="Times New Roman" panose="02020603050405020304" pitchFamily="18" charset="0"/>
                <a:cs typeface="Times New Roman" panose="02020603050405020304" pitchFamily="18" charset="0"/>
              </a:rPr>
              <a:t>Regulate Customer List</a:t>
            </a:r>
          </a:p>
          <a:p>
            <a:r>
              <a:rPr lang="en-US" sz="2400" dirty="0">
                <a:latin typeface="Times New Roman" panose="02020603050405020304" pitchFamily="18" charset="0"/>
                <a:cs typeface="Times New Roman" panose="02020603050405020304" pitchFamily="18" charset="0"/>
              </a:rPr>
              <a:t>Manage Users List </a:t>
            </a:r>
          </a:p>
          <a:p>
            <a:r>
              <a:rPr lang="en-US" sz="2400" dirty="0">
                <a:latin typeface="Times New Roman" panose="02020603050405020304" pitchFamily="18" charset="0"/>
                <a:cs typeface="Times New Roman" panose="02020603050405020304" pitchFamily="18" charset="0"/>
              </a:rPr>
              <a:t>Regulate Account Credentials </a:t>
            </a:r>
          </a:p>
          <a:p>
            <a:r>
              <a:rPr lang="en-US" sz="2400" dirty="0">
                <a:latin typeface="Times New Roman" panose="02020603050405020304" pitchFamily="18" charset="0"/>
                <a:cs typeface="Times New Roman" panose="02020603050405020304" pitchFamily="18" charset="0"/>
              </a:rPr>
              <a:t>Logout </a:t>
            </a:r>
            <a:endParaRPr lang="en-IN" sz="24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C02F4A66-0EAA-7388-F13E-BED26F337A9A}"/>
              </a:ext>
            </a:extLst>
          </p:cNvPr>
          <p:cNvSpPr>
            <a:spLocks noGrp="1"/>
          </p:cNvSpPr>
          <p:nvPr>
            <p:ph type="dt" sz="half" idx="10"/>
          </p:nvPr>
        </p:nvSpPr>
        <p:spPr/>
        <p:txBody>
          <a:bodyPr/>
          <a:lstStyle/>
          <a:p>
            <a:pPr>
              <a:defRPr/>
            </a:pPr>
            <a:r>
              <a:rPr lang="en-US">
                <a:solidFill>
                  <a:prstClr val="black">
                    <a:tint val="75000"/>
                  </a:prstClr>
                </a:solidFill>
              </a:rPr>
              <a:t>9/3/20XX</a:t>
            </a:r>
            <a:endParaRPr lang="en-US" dirty="0">
              <a:solidFill>
                <a:prstClr val="black">
                  <a:tint val="75000"/>
                </a:prstClr>
              </a:solidFill>
            </a:endParaRPr>
          </a:p>
        </p:txBody>
      </p:sp>
      <p:sp>
        <p:nvSpPr>
          <p:cNvPr id="5" name="Footer Placeholder 4">
            <a:extLst>
              <a:ext uri="{FF2B5EF4-FFF2-40B4-BE49-F238E27FC236}">
                <a16:creationId xmlns:a16="http://schemas.microsoft.com/office/drawing/2014/main" id="{09B21303-DEE8-2006-AE3E-214AEF224599}"/>
              </a:ext>
            </a:extLst>
          </p:cNvPr>
          <p:cNvSpPr>
            <a:spLocks noGrp="1"/>
          </p:cNvSpPr>
          <p:nvPr>
            <p:ph type="ftr" sz="quarter" idx="11"/>
          </p:nvPr>
        </p:nvSpPr>
        <p:spPr/>
        <p:txBody>
          <a:bodyPr/>
          <a:lstStyle/>
          <a:p>
            <a:pPr marL="0" marR="0" lvl="0" indent="0" defTabSz="914400" rtl="0" eaLnBrk="1" fontAlgn="auto" latinLnBrk="0" hangingPunct="1">
              <a:spcBef>
                <a:spcPts val="0"/>
              </a:spcBef>
              <a:spcAft>
                <a:spcPts val="600"/>
              </a:spcAft>
              <a:buClrTx/>
              <a:buSzTx/>
              <a:buFontTx/>
              <a:buNone/>
              <a:tabLst/>
              <a:defRPr/>
            </a:pPr>
            <a:r>
              <a:rPr lang="en-US" dirty="0">
                <a:solidFill>
                  <a:prstClr val="black">
                    <a:tint val="75000"/>
                  </a:prstClr>
                </a:solidFill>
                <a:latin typeface="Calibri" panose="020F0502020204030204"/>
              </a:rPr>
              <a:t>G-Mart</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86B6AAE-5941-5AE1-5F8A-DF60C5E03408}"/>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9</a:t>
            </a:fld>
            <a:endParaRPr lang="en-US" dirty="0">
              <a:solidFill>
                <a:prstClr val="black">
                  <a:tint val="75000"/>
                </a:prstClr>
              </a:solidFill>
            </a:endParaRPr>
          </a:p>
        </p:txBody>
      </p:sp>
    </p:spTree>
    <p:extLst>
      <p:ext uri="{BB962C8B-B14F-4D97-AF65-F5344CB8AC3E}">
        <p14:creationId xmlns:p14="http://schemas.microsoft.com/office/powerpoint/2010/main" val="748167323"/>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2.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{4A013002-68A7-4E54-9711-B5C7805E0830}tf78504181_win32</Template>
  <TotalTime>450</TotalTime>
  <Words>546</Words>
  <Application>Microsoft Office PowerPoint</Application>
  <PresentationFormat>Widescreen</PresentationFormat>
  <Paragraphs>81</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Avenir Next LT Pro</vt:lpstr>
      <vt:lpstr>Calibri</vt:lpstr>
      <vt:lpstr>Times New Roman</vt:lpstr>
      <vt:lpstr>Tw Cen MT</vt:lpstr>
      <vt:lpstr>ShapesVTI</vt:lpstr>
      <vt:lpstr>G-MART</vt:lpstr>
      <vt:lpstr>OUTLINE</vt:lpstr>
      <vt:lpstr>ABSTRACT</vt:lpstr>
      <vt:lpstr>Introduction</vt:lpstr>
      <vt:lpstr>DESIGN</vt:lpstr>
      <vt:lpstr>Schema Diagram</vt:lpstr>
      <vt:lpstr>Design Tools</vt:lpstr>
      <vt:lpstr>Implementation</vt:lpstr>
      <vt:lpstr>PowerPoint Presentation</vt:lpstr>
      <vt:lpstr>PowerPoint Presentation</vt:lpstr>
      <vt:lpstr>Demo</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G-MART</dc:title>
  <dc:creator>sai subhash</dc:creator>
  <cp:lastModifiedBy>Shivani Kolanu</cp:lastModifiedBy>
  <cp:revision>47</cp:revision>
  <dcterms:created xsi:type="dcterms:W3CDTF">2022-11-14T23:58:51Z</dcterms:created>
  <dcterms:modified xsi:type="dcterms:W3CDTF">2022-11-15T14:41:02Z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